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5" r:id="rId10"/>
    <p:sldId id="266" r:id="rId11"/>
    <p:sldId id="262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7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0C08-471C-4EC0-87FD-BBED9870A01B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4CD0-B9A3-4DCC-B3E9-68D0387CC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8722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0C08-471C-4EC0-87FD-BBED9870A01B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4CD0-B9A3-4DCC-B3E9-68D0387CC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32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0C08-471C-4EC0-87FD-BBED9870A01B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4CD0-B9A3-4DCC-B3E9-68D0387CC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43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0C08-471C-4EC0-87FD-BBED9870A01B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4CD0-B9A3-4DCC-B3E9-68D0387CC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98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0C08-471C-4EC0-87FD-BBED9870A01B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4CD0-B9A3-4DCC-B3E9-68D0387CC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8946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0C08-471C-4EC0-87FD-BBED9870A01B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4CD0-B9A3-4DCC-B3E9-68D0387CC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85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0C08-471C-4EC0-87FD-BBED9870A01B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4CD0-B9A3-4DCC-B3E9-68D0387CC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9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0C08-471C-4EC0-87FD-BBED9870A01B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4CD0-B9A3-4DCC-B3E9-68D0387CC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477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0C08-471C-4EC0-87FD-BBED9870A01B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4CD0-B9A3-4DCC-B3E9-68D0387CC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727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0C08-471C-4EC0-87FD-BBED9870A01B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4CD0-B9A3-4DCC-B3E9-68D0387CC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035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0C08-471C-4EC0-87FD-BBED9870A01B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4CD0-B9A3-4DCC-B3E9-68D0387CC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871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10C08-471C-4EC0-87FD-BBED9870A01B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C4CD0-B9A3-4DCC-B3E9-68D0387CC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47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udesc.br/secretaria/sci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ernandocoelhoudesc@gmail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cebook.com/zeffiretto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1.udesc.br/imagens/id_submenu/899/cor_horizontal_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826" y="1371622"/>
            <a:ext cx="7090348" cy="154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faed.udesc.br/imagens/id_submenu/1321/positivo_simpl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029" y="3673249"/>
            <a:ext cx="3742244" cy="102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961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de Mobilidade Estudantil – PROME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V. que possuam, no máximo, uma (01) reprovação por semestre; </a:t>
            </a:r>
          </a:p>
          <a:p>
            <a:pPr marL="0" indent="0">
              <a:buNone/>
            </a:pPr>
            <a:r>
              <a:rPr lang="pt-BR" dirty="0"/>
              <a:t>VI. que não possuam reprovação por FI (frequência insuficiente) em todo o período letivo do curso; </a:t>
            </a:r>
          </a:p>
          <a:p>
            <a:pPr marL="0" indent="0">
              <a:buNone/>
            </a:pPr>
            <a:r>
              <a:rPr lang="pt-BR" dirty="0"/>
              <a:t>VII. que apresentarem média curricular, nas disciplinas cursadas, igual ou superior à média do curso, conforme registrado no Sistema de Gestão Acadêmica, no momento da inscrição </a:t>
            </a:r>
          </a:p>
          <a:p>
            <a:pPr marL="0" indent="0">
              <a:buNone/>
            </a:pPr>
            <a:r>
              <a:rPr lang="pt-BR" dirty="0"/>
              <a:t>VIII. que não tenham sido contemplados por nenhum outro tipo de bolsa de mobilidade oferecida pela UDESC ou por programas do qual a UDESC faça parte. </a:t>
            </a:r>
          </a:p>
          <a:p>
            <a:pPr marL="0" indent="0">
              <a:buNone/>
            </a:pPr>
            <a:r>
              <a:rPr lang="pt-BR" dirty="0"/>
              <a:t>IX. que cumpram os requisitos exigidos pela instituição de destino. </a:t>
            </a:r>
          </a:p>
        </p:txBody>
      </p:sp>
    </p:spTree>
    <p:extLst>
      <p:ext uri="{BB962C8B-B14F-4D97-AF65-F5344CB8AC3E}">
        <p14:creationId xmlns:p14="http://schemas.microsoft.com/office/powerpoint/2010/main" val="3425687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Secretaria de Cooperação Interinstitucional e Internacional – SCII/REITORIA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>
              <a:hlinkClick r:id="rId2"/>
            </a:endParaRPr>
          </a:p>
          <a:p>
            <a:pPr marL="0" indent="0" algn="ctr">
              <a:buNone/>
            </a:pPr>
            <a:endParaRPr lang="pt-BR" dirty="0">
              <a:hlinkClick r:id="rId2"/>
            </a:endParaRPr>
          </a:p>
          <a:p>
            <a:pPr marL="0" indent="0">
              <a:buNone/>
            </a:pPr>
            <a:endParaRPr lang="pt-BR" dirty="0">
              <a:hlinkClick r:id="rId2"/>
            </a:endParaRPr>
          </a:p>
          <a:p>
            <a:pPr marL="0" indent="0">
              <a:buNone/>
            </a:pPr>
            <a:endParaRPr lang="pt-BR" dirty="0">
              <a:hlinkClick r:id="rId2"/>
            </a:endParaRPr>
          </a:p>
          <a:p>
            <a:pPr marL="0" indent="0">
              <a:buNone/>
            </a:pPr>
            <a:endParaRPr lang="pt-BR" dirty="0">
              <a:hlinkClick r:id="rId2"/>
            </a:endParaRPr>
          </a:p>
          <a:p>
            <a:pPr marL="0" indent="0">
              <a:buNone/>
            </a:pPr>
            <a:endParaRPr lang="pt-BR" dirty="0">
              <a:hlinkClick r:id="rId2"/>
            </a:endParaRPr>
          </a:p>
          <a:p>
            <a:pPr marL="0" indent="0">
              <a:buNone/>
            </a:pPr>
            <a:endParaRPr lang="pt-BR" dirty="0">
              <a:hlinkClick r:id="rId2"/>
            </a:endParaRPr>
          </a:p>
          <a:p>
            <a:pPr marL="0" indent="0" algn="ctr">
              <a:buNone/>
            </a:pPr>
            <a:r>
              <a:rPr lang="pt-BR" dirty="0">
                <a:hlinkClick r:id="rId2"/>
              </a:rPr>
              <a:t>http://www.udesc.br/secretaria/scii</a:t>
            </a:r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639" y="1690688"/>
            <a:ext cx="3480722" cy="348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146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013" y="2005589"/>
            <a:ext cx="3631873" cy="363187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Setor de Convênios, Projetos e Intercâmbios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54743" y="1690688"/>
            <a:ext cx="9637486" cy="50584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dirty="0"/>
              <a:t>Responsável</a:t>
            </a:r>
          </a:p>
          <a:p>
            <a:pPr marL="0" indent="0" algn="ctr">
              <a:buNone/>
            </a:pPr>
            <a:r>
              <a:rPr lang="pt-BR" dirty="0"/>
              <a:t>FERNANDO COELHO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SALA 328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Contatos</a:t>
            </a:r>
          </a:p>
          <a:p>
            <a:pPr marL="0" indent="0" algn="ctr">
              <a:buNone/>
            </a:pPr>
            <a:r>
              <a:rPr lang="pt-BR" dirty="0"/>
              <a:t>3664-85844</a:t>
            </a:r>
          </a:p>
          <a:p>
            <a:pPr marL="0" indent="0" algn="ctr">
              <a:buNone/>
            </a:pPr>
            <a:r>
              <a:rPr lang="pt-BR" dirty="0">
                <a:hlinkClick r:id="rId3"/>
              </a:rPr>
              <a:t>fernandocoelhoudesc@gmail.com</a:t>
            </a:r>
            <a:endParaRPr lang="pt-BR" dirty="0"/>
          </a:p>
          <a:p>
            <a:pPr marL="0" indent="0" algn="ctr">
              <a:buNone/>
            </a:pPr>
            <a:r>
              <a:rPr lang="pt-BR" dirty="0">
                <a:hlinkClick r:id="rId4"/>
              </a:rPr>
              <a:t>www.facebook.com/zeffiretto</a:t>
            </a:r>
            <a:endParaRPr lang="pt-BR" dirty="0"/>
          </a:p>
          <a:p>
            <a:pPr marL="0" indent="0" algn="ctr">
              <a:buNone/>
            </a:pPr>
            <a:r>
              <a:rPr lang="pt-BR" dirty="0"/>
              <a:t>http://www.faed.udesc.br/?id=876</a:t>
            </a:r>
          </a:p>
        </p:txBody>
      </p:sp>
    </p:spTree>
    <p:extLst>
      <p:ext uri="{BB962C8B-B14F-4D97-AF65-F5344CB8AC3E}">
        <p14:creationId xmlns:p14="http://schemas.microsoft.com/office/powerpoint/2010/main" val="25480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029" y="2636276"/>
            <a:ext cx="3145942" cy="314594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pPr algn="ctr"/>
            <a:r>
              <a:rPr lang="pt-BR" dirty="0"/>
              <a:t>Mobilidade Acadêmica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2858" y="1494971"/>
            <a:ext cx="11480799" cy="486228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dirty="0"/>
              <a:t>RESOLUÇÃO Nº 006/2015 </a:t>
            </a:r>
          </a:p>
          <a:p>
            <a:pPr marL="0" indent="0" algn="ctr">
              <a:buNone/>
            </a:pPr>
            <a:r>
              <a:rPr lang="pt-BR" dirty="0"/>
              <a:t>CONSEPE Estabelece normas sobre mobilidade acadêmica para discentes de cursos de Graduação.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http://secon.udesc.br/consepe/resol/2015/006-2015-cpe.pdf</a:t>
            </a:r>
          </a:p>
        </p:txBody>
      </p:sp>
    </p:spTree>
    <p:extLst>
      <p:ext uri="{BB962C8B-B14F-4D97-AF65-F5344CB8AC3E}">
        <p14:creationId xmlns:p14="http://schemas.microsoft.com/office/powerpoint/2010/main" val="1870819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Capitulo I </a:t>
            </a:r>
            <a:br>
              <a:rPr lang="pt-BR" dirty="0"/>
            </a:br>
            <a:r>
              <a:rPr lang="pt-BR" dirty="0"/>
              <a:t>DA FINALIDADE E OBJETIVOS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Art. 2 º Os objetivos da Mobilidade Acadêmica são: </a:t>
            </a:r>
          </a:p>
          <a:p>
            <a:pPr marL="0" indent="0">
              <a:buNone/>
            </a:pPr>
            <a:r>
              <a:rPr lang="pt-BR" dirty="0"/>
              <a:t>I. oportunizar a troca de experiências acadêmicas que contribuam para a melhoria do ensino de graduação; </a:t>
            </a:r>
          </a:p>
          <a:p>
            <a:pPr marL="0" indent="0">
              <a:buNone/>
            </a:pPr>
            <a:r>
              <a:rPr lang="pt-BR" dirty="0"/>
              <a:t>II. adquirir ou fortalecer técnicas e competências; </a:t>
            </a:r>
          </a:p>
          <a:p>
            <a:pPr marL="0" indent="0">
              <a:buNone/>
            </a:pPr>
            <a:r>
              <a:rPr lang="pt-BR" dirty="0"/>
              <a:t>III. estimular a vivência de atividades de caráter complementar à formação superior; </a:t>
            </a:r>
          </a:p>
          <a:p>
            <a:pPr marL="0" indent="0">
              <a:buNone/>
            </a:pPr>
            <a:r>
              <a:rPr lang="pt-BR" dirty="0"/>
              <a:t>IV. proporcionar a conquista de novas competências pessoais e profissionais, por meio da interação com outras culturas, contextos, cenários e conhecimentos técnicos e científicos.</a:t>
            </a:r>
          </a:p>
        </p:txBody>
      </p:sp>
    </p:spTree>
    <p:extLst>
      <p:ext uri="{BB962C8B-B14F-4D97-AF65-F5344CB8AC3E}">
        <p14:creationId xmlns:p14="http://schemas.microsoft.com/office/powerpoint/2010/main" val="1204001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81343" cy="1460500"/>
          </a:xfrm>
        </p:spPr>
        <p:txBody>
          <a:bodyPr/>
          <a:lstStyle/>
          <a:p>
            <a:pPr algn="ctr"/>
            <a:r>
              <a:rPr lang="pt-BR" dirty="0"/>
              <a:t>Seção I </a:t>
            </a:r>
            <a:br>
              <a:rPr lang="pt-BR" dirty="0"/>
            </a:br>
            <a:r>
              <a:rPr lang="pt-BR" dirty="0"/>
              <a:t>DOS REQUISITOS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/>
              <a:t>Art</a:t>
            </a:r>
            <a:r>
              <a:rPr lang="pt-BR" dirty="0"/>
              <a:t>. 9º Para participar da mobilidade acadêmica, o discente de graduação deverá: </a:t>
            </a:r>
          </a:p>
          <a:p>
            <a:pPr marL="0" indent="0">
              <a:buNone/>
            </a:pPr>
            <a:endParaRPr lang="pt-BR" dirty="0"/>
          </a:p>
          <a:p>
            <a:pPr marL="571500" indent="-571500">
              <a:buAutoNum type="romanUcPeriod"/>
            </a:pPr>
            <a:r>
              <a:rPr lang="pt-BR" dirty="0"/>
              <a:t>ter idade mínima de 18 (dezoito) anos; </a:t>
            </a:r>
          </a:p>
          <a:p>
            <a:pPr marL="571500" indent="-571500">
              <a:buAutoNum type="romanUcPeriod"/>
            </a:pPr>
            <a:r>
              <a:rPr lang="pt-BR" dirty="0"/>
              <a:t>estar regularmente matriculado em curso de graduação da UDESC; </a:t>
            </a:r>
          </a:p>
          <a:p>
            <a:pPr marL="571500" indent="-571500">
              <a:buAutoNum type="romanUcPeriod"/>
            </a:pPr>
            <a:r>
              <a:rPr lang="pt-BR" dirty="0"/>
              <a:t>ter pelo menos as duas primeiras fases concluídas no momento da solicitação; </a:t>
            </a:r>
          </a:p>
        </p:txBody>
      </p:sp>
    </p:spTree>
    <p:extLst>
      <p:ext uri="{BB962C8B-B14F-4D97-AF65-F5344CB8AC3E}">
        <p14:creationId xmlns:p14="http://schemas.microsoft.com/office/powerpoint/2010/main" val="12676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Seção I </a:t>
            </a:r>
            <a:br>
              <a:rPr lang="pt-BR" dirty="0"/>
            </a:br>
            <a:r>
              <a:rPr lang="pt-BR" dirty="0"/>
              <a:t>DOS REQUISITOS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IV. 	apresentar a documentação e cumprir requisitos exigidos nesta Resolução, bem como os exigidos em Edital próprio; </a:t>
            </a:r>
          </a:p>
          <a:p>
            <a:pPr marL="0" indent="0">
              <a:buNone/>
            </a:pPr>
            <a:r>
              <a:rPr lang="pt-BR" dirty="0"/>
              <a:t>V. 	cumprir os requisitos exigidos pela IES de destino, bem como os exigidos pela UDESC; </a:t>
            </a:r>
          </a:p>
          <a:p>
            <a:pPr marL="0" indent="0">
              <a:buNone/>
            </a:pPr>
            <a:r>
              <a:rPr lang="pt-BR" dirty="0"/>
              <a:t>VI. 	cumprir os requisitos exigidos nos convênios e/ou protocolos assinados entre a UDESC e a IES de destino; </a:t>
            </a:r>
          </a:p>
          <a:p>
            <a:pPr marL="0" indent="0">
              <a:buNone/>
            </a:pPr>
            <a:r>
              <a:rPr lang="pt-BR" dirty="0"/>
              <a:t>VII. 	não ter sido punido em processo disciplinar na UDESC; </a:t>
            </a:r>
          </a:p>
          <a:p>
            <a:pPr marL="0" indent="0">
              <a:buNone/>
            </a:pPr>
            <a:r>
              <a:rPr lang="pt-BR" dirty="0"/>
              <a:t>VIII.	apresentar condições de integralização do curso com o afastamento para mobilidade acadêmica.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5143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Capítulo III </a:t>
            </a:r>
            <a:br>
              <a:rPr lang="pt-BR" dirty="0"/>
            </a:br>
            <a:r>
              <a:rPr lang="pt-BR" dirty="0"/>
              <a:t>MOBILIDADE PARA ALUNOS DA UDESC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Art. 5º A mobilidade acadêmica para discentes da UDESC dar-se-á das seguintes formas: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I. Mobilidade com auxílio financeiro da UDESC </a:t>
            </a:r>
            <a:r>
              <a:rPr lang="pt-BR" b="1" dirty="0"/>
              <a:t>(PROME Nacional e Internacional); </a:t>
            </a:r>
          </a:p>
          <a:p>
            <a:pPr marL="0" indent="0">
              <a:buNone/>
            </a:pPr>
            <a:r>
              <a:rPr lang="pt-BR" dirty="0"/>
              <a:t>II. Mobilidade com auxílio financeiro externo à UDESC; </a:t>
            </a:r>
          </a:p>
          <a:p>
            <a:pPr marL="0" indent="0">
              <a:buNone/>
            </a:pPr>
            <a:r>
              <a:rPr lang="pt-BR" dirty="0"/>
              <a:t>III. Mobilidade Livre (sem auxilio financeiro institucional). </a:t>
            </a:r>
          </a:p>
        </p:txBody>
      </p:sp>
    </p:spTree>
    <p:extLst>
      <p:ext uri="{BB962C8B-B14F-4D97-AF65-F5344CB8AC3E}">
        <p14:creationId xmlns:p14="http://schemas.microsoft.com/office/powerpoint/2010/main" val="880576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de Mobilidade Estudantil – PROME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1.2 O objeto do presente Edital, doravante denominado PROME Internacional, tem por finalidade conceder bolsas de estudos para transporte e manutenção para a realização de disciplinas e/ou estágio previstos na matriz curricular de cursos, em instituições INTERNACIONAIS, conveniadas reconhecidas ou autorizadas, ligadas a sua área de estudo na UDESC. </a:t>
            </a:r>
          </a:p>
          <a:p>
            <a:pPr algn="just"/>
            <a:r>
              <a:rPr lang="pt-BR" dirty="0"/>
              <a:t>1.3 O auxílio do PROME Internacional inclui passagem de ida e volta, seguro - saúde e bolsa a ser depositada mensalmente em conta no Banco do Brasil, em nome do estudante, durante o período da mobilidade, que será no máximo de seis meses. </a:t>
            </a:r>
          </a:p>
        </p:txBody>
      </p:sp>
    </p:spTree>
    <p:extLst>
      <p:ext uri="{BB962C8B-B14F-4D97-AF65-F5344CB8AC3E}">
        <p14:creationId xmlns:p14="http://schemas.microsoft.com/office/powerpoint/2010/main" val="2778716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de Mobilidade Estudantil – PROME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PÚBLICO ALVO </a:t>
            </a:r>
          </a:p>
          <a:p>
            <a:pPr marL="0" indent="0">
              <a:buNone/>
            </a:pPr>
            <a:r>
              <a:rPr lang="pt-BR" dirty="0"/>
              <a:t>2.1 O PROME Internacional é destinado a estudantes de graduação da UDESC que preencham aos seguintes requisitos:</a:t>
            </a:r>
          </a:p>
          <a:p>
            <a:pPr marL="0" indent="0">
              <a:buNone/>
            </a:pPr>
            <a:r>
              <a:rPr lang="pt-BR" dirty="0"/>
              <a:t>I. que estejam regularmente matriculados; </a:t>
            </a:r>
          </a:p>
          <a:p>
            <a:pPr marL="0" indent="0">
              <a:buNone/>
            </a:pPr>
            <a:r>
              <a:rPr lang="pt-BR" dirty="0"/>
              <a:t>II. que tenham integralizado todas as disciplinas previstas para o primeiro ano (1º e 2º semestre letivo) do curso na UDESC no momento da inscrição; </a:t>
            </a:r>
          </a:p>
          <a:p>
            <a:pPr marL="0" indent="0">
              <a:buNone/>
            </a:pPr>
            <a:r>
              <a:rPr lang="pt-BR" dirty="0"/>
              <a:t>III. que apresente condições de integralização do curso com o afastamento para mobilidade acadêmica; </a:t>
            </a:r>
          </a:p>
          <a:p>
            <a:pPr marL="0" indent="0">
              <a:buNone/>
            </a:pPr>
            <a:r>
              <a:rPr lang="pt-BR" dirty="0"/>
              <a:t>IV. que tenham integralizado no máximo 80% (oitenta por cento) do currículo previsto para o seu curso e não estejam matriculados no último semestre do curso, no momento da inscrição;</a:t>
            </a:r>
          </a:p>
        </p:txBody>
      </p:sp>
    </p:spTree>
    <p:extLst>
      <p:ext uri="{BB962C8B-B14F-4D97-AF65-F5344CB8AC3E}">
        <p14:creationId xmlns:p14="http://schemas.microsoft.com/office/powerpoint/2010/main" val="17465633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619</Words>
  <Application>Microsoft Office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Apresentação do PowerPoint</vt:lpstr>
      <vt:lpstr>Setor de Convênios, Projetos e Intercâmbios</vt:lpstr>
      <vt:lpstr>Mobilidade Acadêmica</vt:lpstr>
      <vt:lpstr>Capitulo I  DA FINALIDADE E OBJETIVOS</vt:lpstr>
      <vt:lpstr>Seção I  DOS REQUISITOS</vt:lpstr>
      <vt:lpstr>Seção I  DOS REQUISITOS</vt:lpstr>
      <vt:lpstr>Capítulo III  MOBILIDADE PARA ALUNOS DA UDESC</vt:lpstr>
      <vt:lpstr>Programa de Mobilidade Estudantil – PROME </vt:lpstr>
      <vt:lpstr>Programa de Mobilidade Estudantil – PROME</vt:lpstr>
      <vt:lpstr>Programa de Mobilidade Estudantil – PROME</vt:lpstr>
      <vt:lpstr>Secretaria de Cooperação Interinstitucional e Internacional – SCII/REITORIA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Fernando Coelho</dc:creator>
  <cp:lastModifiedBy>Fernando Coelho</cp:lastModifiedBy>
  <cp:revision>4</cp:revision>
  <dcterms:created xsi:type="dcterms:W3CDTF">2017-02-18T16:16:57Z</dcterms:created>
  <dcterms:modified xsi:type="dcterms:W3CDTF">2017-02-18T19:02:24Z</dcterms:modified>
</cp:coreProperties>
</file>